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99" r:id="rId4"/>
    <p:sldId id="300" r:id="rId5"/>
    <p:sldId id="287" r:id="rId6"/>
    <p:sldId id="301" r:id="rId7"/>
    <p:sldId id="264" r:id="rId8"/>
    <p:sldId id="263" r:id="rId9"/>
    <p:sldId id="282" r:id="rId10"/>
    <p:sldId id="302" r:id="rId11"/>
    <p:sldId id="288" r:id="rId12"/>
    <p:sldId id="265" r:id="rId13"/>
    <p:sldId id="261" r:id="rId14"/>
    <p:sldId id="280" r:id="rId15"/>
    <p:sldId id="303" r:id="rId16"/>
    <p:sldId id="279" r:id="rId17"/>
    <p:sldId id="276" r:id="rId18"/>
    <p:sldId id="274" r:id="rId19"/>
    <p:sldId id="275" r:id="rId20"/>
    <p:sldId id="304" r:id="rId21"/>
    <p:sldId id="267" r:id="rId22"/>
    <p:sldId id="305" r:id="rId23"/>
    <p:sldId id="268" r:id="rId24"/>
    <p:sldId id="269" r:id="rId25"/>
    <p:sldId id="306" r:id="rId26"/>
    <p:sldId id="277" r:id="rId27"/>
    <p:sldId id="259" r:id="rId28"/>
    <p:sldId id="283" r:id="rId29"/>
    <p:sldId id="307" r:id="rId30"/>
    <p:sldId id="278" r:id="rId31"/>
    <p:sldId id="308"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F8BF0C-FF72-F845-AC56-CCBB4BD8B344}">
          <p14:sldIdLst>
            <p14:sldId id="256"/>
            <p14:sldId id="257"/>
            <p14:sldId id="299"/>
            <p14:sldId id="300"/>
            <p14:sldId id="287"/>
            <p14:sldId id="301"/>
            <p14:sldId id="264"/>
            <p14:sldId id="263"/>
            <p14:sldId id="282"/>
            <p14:sldId id="302"/>
            <p14:sldId id="288"/>
            <p14:sldId id="265"/>
            <p14:sldId id="261"/>
            <p14:sldId id="280"/>
            <p14:sldId id="303"/>
            <p14:sldId id="279"/>
            <p14:sldId id="276"/>
            <p14:sldId id="274"/>
            <p14:sldId id="275"/>
            <p14:sldId id="304"/>
            <p14:sldId id="267"/>
            <p14:sldId id="305"/>
            <p14:sldId id="268"/>
            <p14:sldId id="269"/>
            <p14:sldId id="306"/>
            <p14:sldId id="277"/>
            <p14:sldId id="259"/>
            <p14:sldId id="283"/>
            <p14:sldId id="307"/>
            <p14:sldId id="278"/>
            <p14:sldId id="308"/>
            <p14:sldId id="2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35"/>
  </p:normalViewPr>
  <p:slideViewPr>
    <p:cSldViewPr snapToGrid="0" snapToObjects="1">
      <p:cViewPr varScale="1">
        <p:scale>
          <a:sx n="111" d="100"/>
          <a:sy n="111" d="100"/>
        </p:scale>
        <p:origin x="6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5340-1DE5-0C49-9B0D-8344DD7885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CAB332-F5FA-ED4A-AAC7-C7BFE821B8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754B56-8AAD-9B4D-A580-CBFB2381F92A}"/>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5" name="Footer Placeholder 4">
            <a:extLst>
              <a:ext uri="{FF2B5EF4-FFF2-40B4-BE49-F238E27FC236}">
                <a16:creationId xmlns:a16="http://schemas.microsoft.com/office/drawing/2014/main" id="{A623EA41-C333-F94A-BFC1-98A2154E7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9A26A-DFF5-594A-8787-D8D0CE2300AF}"/>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3624257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55AE-7C07-C848-8333-60DF26709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F14B14-B2BF-BF46-864B-D2986B2866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B8544-4584-C244-991A-6E668AF001C9}"/>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5" name="Footer Placeholder 4">
            <a:extLst>
              <a:ext uri="{FF2B5EF4-FFF2-40B4-BE49-F238E27FC236}">
                <a16:creationId xmlns:a16="http://schemas.microsoft.com/office/drawing/2014/main" id="{CFD808F6-D41E-8748-B913-04AF68561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27990-A601-D945-B7CA-3F5B66A1AB7B}"/>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141470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501D09-B055-1F4B-B972-F264620881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8E44CD-9E9A-2941-B689-F4CA86F97B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2AC92-DA06-3642-B53A-95DA0BC3E2C8}"/>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5" name="Footer Placeholder 4">
            <a:extLst>
              <a:ext uri="{FF2B5EF4-FFF2-40B4-BE49-F238E27FC236}">
                <a16:creationId xmlns:a16="http://schemas.microsoft.com/office/drawing/2014/main" id="{803067BF-082C-574B-AAB1-2D6CA6DAF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2AADBE-6FF9-9B40-9717-CD08FEE67DFC}"/>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139019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6519-A552-0948-91A8-3FC02AF72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A113A-7C3F-D64C-9B71-5BB6774E64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BB81D-F5AA-4B4D-9997-27B5C82CDDA1}"/>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5" name="Footer Placeholder 4">
            <a:extLst>
              <a:ext uri="{FF2B5EF4-FFF2-40B4-BE49-F238E27FC236}">
                <a16:creationId xmlns:a16="http://schemas.microsoft.com/office/drawing/2014/main" id="{93B0CDE0-319B-154C-A395-FA87EEFF4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D8239-C684-874A-B61C-E77DB5575E0A}"/>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287349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6EE7-2E7C-4943-AC83-46E973D1E9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EA8534-EE8A-194B-ABCA-E2A1DF615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A109D1-4ECF-A54C-85F4-8AEF3E1910C4}"/>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5" name="Footer Placeholder 4">
            <a:extLst>
              <a:ext uri="{FF2B5EF4-FFF2-40B4-BE49-F238E27FC236}">
                <a16:creationId xmlns:a16="http://schemas.microsoft.com/office/drawing/2014/main" id="{831D2079-4166-D64E-B8F4-CF9162CEE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813AD-2206-EA47-860B-2B30CF325861}"/>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54939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8A4B-D28D-DF41-899D-36CDE9AA2B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D82889-5A53-004C-9F40-116F08E1CF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AC201-187E-9D4B-A937-90EF437200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237A8D-0DD9-C84B-A42F-9B66CD1D7A34}"/>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6" name="Footer Placeholder 5">
            <a:extLst>
              <a:ext uri="{FF2B5EF4-FFF2-40B4-BE49-F238E27FC236}">
                <a16:creationId xmlns:a16="http://schemas.microsoft.com/office/drawing/2014/main" id="{E37614F2-0822-AD47-900F-EDF3091C7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FB0FF-2D5D-4B4E-97FF-0C61B7F59B23}"/>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30533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D0E2-78E6-914E-85AF-70B98D9EDD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9AB7D8-4D38-564D-894F-A06F01EA46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D986A-2797-3841-B5D1-3D769A9DA0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7D7425-6528-4747-89B7-7C5E4812CF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9AF821-7D6A-8543-9157-6A8CF0FF7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84D243-BD6E-E343-BC2F-313829B49780}"/>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8" name="Footer Placeholder 7">
            <a:extLst>
              <a:ext uri="{FF2B5EF4-FFF2-40B4-BE49-F238E27FC236}">
                <a16:creationId xmlns:a16="http://schemas.microsoft.com/office/drawing/2014/main" id="{3DD9F2E3-D974-A249-8FA9-BF23D96F85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0FEB3D-9DCB-3941-BEA3-698EAEF1371B}"/>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3912770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47F8-E380-444D-A052-AD86F4E056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573155-47CB-B240-9E71-BF8484DD7FD2}"/>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4" name="Footer Placeholder 3">
            <a:extLst>
              <a:ext uri="{FF2B5EF4-FFF2-40B4-BE49-F238E27FC236}">
                <a16:creationId xmlns:a16="http://schemas.microsoft.com/office/drawing/2014/main" id="{5C4A9B4D-93A6-1041-94E9-E0449865DB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90EC66-EC57-FD4D-9D78-2DCCDF91D430}"/>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313893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F8CF4-6301-2244-8636-39737FFE11D1}"/>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3" name="Footer Placeholder 2">
            <a:extLst>
              <a:ext uri="{FF2B5EF4-FFF2-40B4-BE49-F238E27FC236}">
                <a16:creationId xmlns:a16="http://schemas.microsoft.com/office/drawing/2014/main" id="{ACF3EB18-CCFE-F842-BA4E-24A30B0A84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C121CB-FB60-6542-8CFC-6149897F04E7}"/>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359932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2C97-8678-2140-95B4-E79E9F435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2EE3AF-62F7-D243-9F35-D7AEDEB29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416C3B-B137-CE40-BF31-853BA8EEE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242EF-F21E-1E46-946B-3F7E7D0FDFE6}"/>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6" name="Footer Placeholder 5">
            <a:extLst>
              <a:ext uri="{FF2B5EF4-FFF2-40B4-BE49-F238E27FC236}">
                <a16:creationId xmlns:a16="http://schemas.microsoft.com/office/drawing/2014/main" id="{50B66D78-77CF-F946-9522-756913DAB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E7EE1-B3B5-884C-B1C9-BFFB801341B3}"/>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110853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268D-0750-2540-B840-FDB7353971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D7E44D-B413-4449-BEA3-07699C9FD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F878BF-F774-3042-8DA4-1E6B5518B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216D20-B519-8B43-9E0F-60BCB057A6A9}"/>
              </a:ext>
            </a:extLst>
          </p:cNvPr>
          <p:cNvSpPr>
            <a:spLocks noGrp="1"/>
          </p:cNvSpPr>
          <p:nvPr>
            <p:ph type="dt" sz="half" idx="10"/>
          </p:nvPr>
        </p:nvSpPr>
        <p:spPr/>
        <p:txBody>
          <a:bodyPr/>
          <a:lstStyle/>
          <a:p>
            <a:fld id="{BB0BC5FB-B2CA-9345-903B-B1B124295A78}" type="datetimeFigureOut">
              <a:rPr lang="en-US" smtClean="0"/>
              <a:t>7/7/20</a:t>
            </a:fld>
            <a:endParaRPr lang="en-US"/>
          </a:p>
        </p:txBody>
      </p:sp>
      <p:sp>
        <p:nvSpPr>
          <p:cNvPr id="6" name="Footer Placeholder 5">
            <a:extLst>
              <a:ext uri="{FF2B5EF4-FFF2-40B4-BE49-F238E27FC236}">
                <a16:creationId xmlns:a16="http://schemas.microsoft.com/office/drawing/2014/main" id="{87CE5814-8FD6-7944-A24D-615D66C34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C8073-65EF-974A-8660-49F95E1C329C}"/>
              </a:ext>
            </a:extLst>
          </p:cNvPr>
          <p:cNvSpPr>
            <a:spLocks noGrp="1"/>
          </p:cNvSpPr>
          <p:nvPr>
            <p:ph type="sldNum" sz="quarter" idx="12"/>
          </p:nvPr>
        </p:nvSpPr>
        <p:spPr/>
        <p:txBody>
          <a:bodyPr/>
          <a:lstStyle/>
          <a:p>
            <a:fld id="{9B242055-AFA2-4F45-B422-E0576DCD1253}" type="slidenum">
              <a:rPr lang="en-US" smtClean="0"/>
              <a:t>‹#›</a:t>
            </a:fld>
            <a:endParaRPr lang="en-US"/>
          </a:p>
        </p:txBody>
      </p:sp>
    </p:spTree>
    <p:extLst>
      <p:ext uri="{BB962C8B-B14F-4D97-AF65-F5344CB8AC3E}">
        <p14:creationId xmlns:p14="http://schemas.microsoft.com/office/powerpoint/2010/main" val="132548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7CCC9C-EBD6-5343-AC86-5FE0DDC079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22AC61-1960-644E-AD8E-D9003E8E0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7FD25-9DCB-0844-BC5B-E0CAF5C9C0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BC5FB-B2CA-9345-903B-B1B124295A78}" type="datetimeFigureOut">
              <a:rPr lang="en-US" smtClean="0"/>
              <a:t>7/7/20</a:t>
            </a:fld>
            <a:endParaRPr lang="en-US"/>
          </a:p>
        </p:txBody>
      </p:sp>
      <p:sp>
        <p:nvSpPr>
          <p:cNvPr id="5" name="Footer Placeholder 4">
            <a:extLst>
              <a:ext uri="{FF2B5EF4-FFF2-40B4-BE49-F238E27FC236}">
                <a16:creationId xmlns:a16="http://schemas.microsoft.com/office/drawing/2014/main" id="{FB57FD7A-2D68-9544-9DDA-04F76E3DA8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4D1EB-8993-104A-8A72-8DC29085DE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42055-AFA2-4F45-B422-E0576DCD1253}" type="slidenum">
              <a:rPr lang="en-US" smtClean="0"/>
              <a:t>‹#›</a:t>
            </a:fld>
            <a:endParaRPr lang="en-US"/>
          </a:p>
        </p:txBody>
      </p:sp>
    </p:spTree>
    <p:extLst>
      <p:ext uri="{BB962C8B-B14F-4D97-AF65-F5344CB8AC3E}">
        <p14:creationId xmlns:p14="http://schemas.microsoft.com/office/powerpoint/2010/main" val="1693146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872A4-2B8D-8243-824E-4AAD5C84A2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12192001" cy="4666928"/>
          </a:xfrm>
          <a:prstGeom prst="rect">
            <a:avLst/>
          </a:prstGeom>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0" y="3542616"/>
            <a:ext cx="12192000" cy="3315384"/>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726C7-1475-0242-9376-D7891FB887B9}"/>
              </a:ext>
            </a:extLst>
          </p:cNvPr>
          <p:cNvSpPr>
            <a:spLocks noGrp="1"/>
          </p:cNvSpPr>
          <p:nvPr>
            <p:ph type="ctrTitle"/>
          </p:nvPr>
        </p:nvSpPr>
        <p:spPr>
          <a:xfrm>
            <a:off x="804998" y="4551037"/>
            <a:ext cx="5021782" cy="1509931"/>
          </a:xfrm>
        </p:spPr>
        <p:txBody>
          <a:bodyPr vert="horz" lIns="91440" tIns="45720" rIns="91440" bIns="45720" rtlCol="0" anchor="ctr">
            <a:normAutofit fontScale="90000"/>
          </a:bodyPr>
          <a:lstStyle/>
          <a:p>
            <a:pPr algn="l"/>
            <a:r>
              <a:rPr lang="en-US" sz="3400" b="1" dirty="0">
                <a:solidFill>
                  <a:srgbClr val="000000"/>
                </a:solidFill>
              </a:rPr>
              <a:t>Responses to COVID19 in Buddhist Communities of Contemporary China </a:t>
            </a:r>
            <a:br>
              <a:rPr lang="en-US" sz="3400" dirty="0">
                <a:solidFill>
                  <a:srgbClr val="000000"/>
                </a:solidFill>
              </a:rPr>
            </a:br>
            <a:r>
              <a:rPr lang="en-US" sz="2200" dirty="0">
                <a:solidFill>
                  <a:srgbClr val="000000"/>
                </a:solidFill>
              </a:rPr>
              <a:t>Preliminary Findings</a:t>
            </a:r>
          </a:p>
        </p:txBody>
      </p:sp>
      <p:sp>
        <p:nvSpPr>
          <p:cNvPr id="3" name="Subtitle 2">
            <a:extLst>
              <a:ext uri="{FF2B5EF4-FFF2-40B4-BE49-F238E27FC236}">
                <a16:creationId xmlns:a16="http://schemas.microsoft.com/office/drawing/2014/main" id="{65B8AEFF-5759-824F-8D69-605EFA1E2D73}"/>
              </a:ext>
            </a:extLst>
          </p:cNvPr>
          <p:cNvSpPr>
            <a:spLocks noGrp="1"/>
          </p:cNvSpPr>
          <p:nvPr>
            <p:ph type="subTitle" idx="1"/>
          </p:nvPr>
        </p:nvSpPr>
        <p:spPr>
          <a:xfrm>
            <a:off x="6470247" y="4551037"/>
            <a:ext cx="4926411" cy="1509935"/>
          </a:xfrm>
        </p:spPr>
        <p:txBody>
          <a:bodyPr vert="horz" lIns="91440" tIns="45720" rIns="91440" bIns="45720" rtlCol="0" anchor="ctr">
            <a:normAutofit/>
          </a:bodyPr>
          <a:lstStyle/>
          <a:p>
            <a:pPr indent="-228600" algn="l">
              <a:buFont typeface="Arial" panose="020B0604020202020204" pitchFamily="34" charset="0"/>
              <a:buChar char="•"/>
            </a:pPr>
            <a:endParaRPr lang="en-US" sz="1300" dirty="0">
              <a:solidFill>
                <a:srgbClr val="000000"/>
              </a:solidFill>
            </a:endParaRPr>
          </a:p>
          <a:p>
            <a:pPr algn="l"/>
            <a:r>
              <a:rPr lang="en-US" sz="1600" b="1" dirty="0">
                <a:solidFill>
                  <a:srgbClr val="000000"/>
                </a:solidFill>
              </a:rPr>
              <a:t>Daigengna Duoer</a:t>
            </a:r>
            <a:br>
              <a:rPr lang="en-US" sz="1600" dirty="0">
                <a:solidFill>
                  <a:srgbClr val="000000"/>
                </a:solidFill>
              </a:rPr>
            </a:br>
            <a:r>
              <a:rPr lang="en-US" sz="1600" dirty="0">
                <a:solidFill>
                  <a:srgbClr val="000000"/>
                </a:solidFill>
              </a:rPr>
              <a:t>Ph.D. Student</a:t>
            </a:r>
          </a:p>
          <a:p>
            <a:pPr algn="l"/>
            <a:r>
              <a:rPr lang="en-US" sz="1600" dirty="0">
                <a:solidFill>
                  <a:srgbClr val="000000"/>
                </a:solidFill>
              </a:rPr>
              <a:t>Religious Studies, UC Santa Barbara</a:t>
            </a:r>
          </a:p>
        </p:txBody>
      </p:sp>
    </p:spTree>
    <p:extLst>
      <p:ext uri="{BB962C8B-B14F-4D97-AF65-F5344CB8AC3E}">
        <p14:creationId xmlns:p14="http://schemas.microsoft.com/office/powerpoint/2010/main" val="178714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b="1"/>
              <a:t>Buddhist responses to regulations and COVID-19</a:t>
            </a:r>
          </a:p>
          <a:p>
            <a:pPr lvl="1"/>
            <a:r>
              <a:rPr lang="en-US" sz="1900"/>
              <a:t>Lockdown from the public, social distancing, hygiene practices and health checks</a:t>
            </a:r>
          </a:p>
          <a:p>
            <a:pPr lvl="1"/>
            <a:r>
              <a:rPr lang="en-US" sz="1900" b="1"/>
              <a:t>Creation of online platforms for virtual practice and study</a:t>
            </a:r>
          </a:p>
          <a:p>
            <a:pPr lvl="1"/>
            <a:r>
              <a:rPr lang="en-US" sz="1900"/>
              <a:t>Online outreach to the laity (virtual teachings, virtual ritual assistance, online sutra-copying)</a:t>
            </a:r>
          </a:p>
          <a:p>
            <a:pPr lvl="1"/>
            <a:r>
              <a:rPr lang="en-US" sz="1900"/>
              <a:t>Donations made to the communities in need</a:t>
            </a:r>
          </a:p>
          <a:p>
            <a:pPr lvl="1"/>
            <a:r>
              <a:rPr lang="en-US" sz="1900"/>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411568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4F7EB4-2F18-1842-8F9D-AA2BC2FAB2E7}"/>
              </a:ext>
            </a:extLst>
          </p:cNvPr>
          <p:cNvSpPr>
            <a:spLocks noGrp="1"/>
          </p:cNvSpPr>
          <p:nvPr>
            <p:ph type="title"/>
          </p:nvPr>
        </p:nvSpPr>
        <p:spPr>
          <a:xfrm>
            <a:off x="6551550" y="365125"/>
            <a:ext cx="4802249" cy="2412882"/>
          </a:xfrm>
        </p:spPr>
        <p:txBody>
          <a:bodyPr anchor="b">
            <a:normAutofit/>
          </a:bodyPr>
          <a:lstStyle/>
          <a:p>
            <a:r>
              <a:rPr lang="en-US" sz="2800"/>
              <a:t>Buddhist Association of China: Guidance on “Continued Learning” for Buddhist Studies Colleges during the Epidemic (Feb 20,  2020)</a:t>
            </a:r>
          </a:p>
        </p:txBody>
      </p:sp>
      <p:pic>
        <p:nvPicPr>
          <p:cNvPr id="5" name="Picture 4">
            <a:extLst>
              <a:ext uri="{FF2B5EF4-FFF2-40B4-BE49-F238E27FC236}">
                <a16:creationId xmlns:a16="http://schemas.microsoft.com/office/drawing/2014/main" id="{6E7FD199-D8FC-5A45-846A-07A4512137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12775" y="3603936"/>
            <a:ext cx="3003123" cy="3892380"/>
          </a:xfrm>
          <a:prstGeom prst="rect">
            <a:avLst/>
          </a:prstGeom>
        </p:spPr>
      </p:pic>
      <p:pic>
        <p:nvPicPr>
          <p:cNvPr id="7" name="Picture 6">
            <a:extLst>
              <a:ext uri="{FF2B5EF4-FFF2-40B4-BE49-F238E27FC236}">
                <a16:creationId xmlns:a16="http://schemas.microsoft.com/office/drawing/2014/main" id="{95FD1CE7-F573-1748-A689-D471EEE4E9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148234" y="3489479"/>
            <a:ext cx="3016307" cy="2785935"/>
          </a:xfrm>
          <a:prstGeom prst="rect">
            <a:avLst/>
          </a:prstGeom>
        </p:spPr>
      </p:pic>
      <p:pic>
        <p:nvPicPr>
          <p:cNvPr id="8" name="Picture 7">
            <a:extLst>
              <a:ext uri="{FF2B5EF4-FFF2-40B4-BE49-F238E27FC236}">
                <a16:creationId xmlns:a16="http://schemas.microsoft.com/office/drawing/2014/main" id="{0023D155-5B7E-EF45-AE15-C8F2226667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
          <a:stretch/>
        </p:blipFill>
        <p:spPr>
          <a:xfrm>
            <a:off x="60816" y="235033"/>
            <a:ext cx="3011687" cy="2785935"/>
          </a:xfrm>
          <a:prstGeom prst="rect">
            <a:avLst/>
          </a:prstGeom>
        </p:spPr>
      </p:pic>
      <p:pic>
        <p:nvPicPr>
          <p:cNvPr id="6" name="Picture 5">
            <a:extLst>
              <a:ext uri="{FF2B5EF4-FFF2-40B4-BE49-F238E27FC236}">
                <a16:creationId xmlns:a16="http://schemas.microsoft.com/office/drawing/2014/main" id="{0A3E064C-ECC5-7E4D-B3A4-8C87CA2CE6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63939" y="182559"/>
            <a:ext cx="3016307" cy="3900335"/>
          </a:xfrm>
          <a:prstGeom prst="rect">
            <a:avLst/>
          </a:prstGeom>
        </p:spPr>
      </p:pic>
      <p:sp>
        <p:nvSpPr>
          <p:cNvPr id="3" name="Content Placeholder 2">
            <a:extLst>
              <a:ext uri="{FF2B5EF4-FFF2-40B4-BE49-F238E27FC236}">
                <a16:creationId xmlns:a16="http://schemas.microsoft.com/office/drawing/2014/main" id="{11B7B0BF-A1AF-C047-813F-486B5BCE1395}"/>
              </a:ext>
            </a:extLst>
          </p:cNvPr>
          <p:cNvSpPr>
            <a:spLocks noGrp="1"/>
          </p:cNvSpPr>
          <p:nvPr>
            <p:ph idx="1"/>
          </p:nvPr>
        </p:nvSpPr>
        <p:spPr>
          <a:xfrm>
            <a:off x="6551550" y="2957665"/>
            <a:ext cx="4802249" cy="3178562"/>
          </a:xfrm>
        </p:spPr>
        <p:txBody>
          <a:bodyPr>
            <a:normAutofit/>
          </a:bodyPr>
          <a:lstStyle/>
          <a:p>
            <a:r>
              <a:rPr lang="en-US" sz="1700" dirty="0"/>
              <a:t>To make sure that monastic education </a:t>
            </a:r>
            <a:r>
              <a:rPr lang="en-US" sz="1700" b="1" dirty="0"/>
              <a:t>is not discontinued during the lockdown.</a:t>
            </a:r>
            <a:endParaRPr lang="en-US" sz="1700" dirty="0"/>
          </a:p>
          <a:p>
            <a:r>
              <a:rPr lang="en-US" sz="1700" dirty="0"/>
              <a:t>Encourages also </a:t>
            </a:r>
            <a:r>
              <a:rPr lang="en-US" sz="1700" b="1" dirty="0"/>
              <a:t>online learning outside of the monastic curriculum </a:t>
            </a:r>
            <a:r>
              <a:rPr lang="en-US" sz="1700" dirty="0"/>
              <a:t>(</a:t>
            </a:r>
            <a:r>
              <a:rPr lang="en-US" sz="1700" i="1" dirty="0" err="1"/>
              <a:t>Xuexi</a:t>
            </a:r>
            <a:r>
              <a:rPr lang="en-US" sz="1700" i="1" dirty="0"/>
              <a:t> </a:t>
            </a:r>
            <a:r>
              <a:rPr lang="en-US" sz="1700" i="1" dirty="0" err="1"/>
              <a:t>qiangguo</a:t>
            </a:r>
            <a:r>
              <a:rPr lang="en-US" sz="1700" i="1" dirty="0"/>
              <a:t> </a:t>
            </a:r>
            <a:r>
              <a:rPr lang="en-US" sz="1700" dirty="0"/>
              <a:t>app, Coursera, edX, etc.)</a:t>
            </a:r>
          </a:p>
          <a:p>
            <a:r>
              <a:rPr lang="en-US" sz="1700" dirty="0"/>
              <a:t>Emphasize in “</a:t>
            </a:r>
            <a:r>
              <a:rPr lang="en-US" sz="1700" b="1" dirty="0"/>
              <a:t>patriotic education, life education, ideological education, moral education, and psychological health</a:t>
            </a:r>
            <a:r>
              <a:rPr lang="en-US" sz="1700" dirty="0"/>
              <a:t>.”</a:t>
            </a:r>
          </a:p>
          <a:p>
            <a:r>
              <a:rPr lang="en-US" sz="1700" dirty="0"/>
              <a:t>Explore </a:t>
            </a:r>
            <a:r>
              <a:rPr lang="en-US" sz="1700" b="1" dirty="0"/>
              <a:t>potentials for alternative platforms </a:t>
            </a:r>
            <a:r>
              <a:rPr lang="en-US" sz="1700" dirty="0"/>
              <a:t>of education.</a:t>
            </a:r>
          </a:p>
        </p:txBody>
      </p:sp>
    </p:spTree>
    <p:extLst>
      <p:ext uri="{BB962C8B-B14F-4D97-AF65-F5344CB8AC3E}">
        <p14:creationId xmlns:p14="http://schemas.microsoft.com/office/powerpoint/2010/main" val="570383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DA2632-AC27-C441-831F-8A25BBCB0E3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1" b="-1"/>
          <a:stretch/>
        </p:blipFill>
        <p:spPr>
          <a:xfrm>
            <a:off x="321733" y="321733"/>
            <a:ext cx="11548534" cy="6214534"/>
          </a:xfrm>
          <a:prstGeom prst="rect">
            <a:avLst/>
          </a:prstGeom>
        </p:spPr>
      </p:pic>
    </p:spTree>
    <p:extLst>
      <p:ext uri="{BB962C8B-B14F-4D97-AF65-F5344CB8AC3E}">
        <p14:creationId xmlns:p14="http://schemas.microsoft.com/office/powerpoint/2010/main" val="389335760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DA211-C952-654F-80F7-1120494D4D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7959" y="215203"/>
            <a:ext cx="3112856" cy="6451518"/>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E8E1EBE-4D0A-4143-BFE9-DC8C2B6AA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1741" y="1060155"/>
            <a:ext cx="5291667" cy="5040311"/>
          </a:xfrm>
          <a:prstGeom prst="rect">
            <a:avLst/>
          </a:prstGeom>
        </p:spPr>
      </p:pic>
    </p:spTree>
    <p:extLst>
      <p:ext uri="{BB962C8B-B14F-4D97-AF65-F5344CB8AC3E}">
        <p14:creationId xmlns:p14="http://schemas.microsoft.com/office/powerpoint/2010/main" val="444673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258D4-213E-D34E-BDE1-CEC5211306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5900" y="400050"/>
            <a:ext cx="9220200" cy="6057900"/>
          </a:xfrm>
          <a:prstGeom prst="rect">
            <a:avLst/>
          </a:prstGeom>
        </p:spPr>
      </p:pic>
    </p:spTree>
    <p:extLst>
      <p:ext uri="{BB962C8B-B14F-4D97-AF65-F5344CB8AC3E}">
        <p14:creationId xmlns:p14="http://schemas.microsoft.com/office/powerpoint/2010/main" val="2294755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b="1"/>
              <a:t>Buddhist responses to regulations and COVID-19</a:t>
            </a:r>
          </a:p>
          <a:p>
            <a:pPr lvl="1"/>
            <a:r>
              <a:rPr lang="en-US" sz="1900"/>
              <a:t>Lockdown from the public, social distancing, hygiene practices and health checks</a:t>
            </a:r>
          </a:p>
          <a:p>
            <a:pPr lvl="1"/>
            <a:r>
              <a:rPr lang="en-US" sz="1900"/>
              <a:t>Creation of online platforms for virtual practice and study</a:t>
            </a:r>
          </a:p>
          <a:p>
            <a:pPr lvl="1"/>
            <a:r>
              <a:rPr lang="en-US" sz="1900" b="1"/>
              <a:t>Online outreach to the laity (virtual teachings, virtual ritual assistance, online sutra-copying)</a:t>
            </a:r>
          </a:p>
          <a:p>
            <a:pPr lvl="1"/>
            <a:r>
              <a:rPr lang="en-US" sz="1900"/>
              <a:t>Donations made to the communities in need</a:t>
            </a:r>
          </a:p>
          <a:p>
            <a:pPr lvl="1"/>
            <a:r>
              <a:rPr lang="en-US" sz="1900"/>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3059901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phone&#10;&#10;Description automatically generated">
            <a:extLst>
              <a:ext uri="{FF2B5EF4-FFF2-40B4-BE49-F238E27FC236}">
                <a16:creationId xmlns:a16="http://schemas.microsoft.com/office/drawing/2014/main" id="{4E4E77A4-01A4-2B41-8237-5637EB0755D2}"/>
              </a:ext>
            </a:extLst>
          </p:cNvPr>
          <p:cNvPicPr>
            <a:picLocks noGrp="1" noChangeAspect="1"/>
          </p:cNvPicPr>
          <p:nvPr>
            <p:ph idx="1"/>
          </p:nvPr>
        </p:nvPicPr>
        <p:blipFill>
          <a:blip r:embed="rId2"/>
          <a:stretch>
            <a:fillRect/>
          </a:stretch>
        </p:blipFill>
        <p:spPr>
          <a:xfrm>
            <a:off x="635482" y="911674"/>
            <a:ext cx="2686451" cy="5050528"/>
          </a:xfrm>
        </p:spPr>
      </p:pic>
      <p:pic>
        <p:nvPicPr>
          <p:cNvPr id="6" name="Picture 5">
            <a:extLst>
              <a:ext uri="{FF2B5EF4-FFF2-40B4-BE49-F238E27FC236}">
                <a16:creationId xmlns:a16="http://schemas.microsoft.com/office/drawing/2014/main" id="{B201246A-1317-B844-B4BE-4244FF67AF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000" y="1563367"/>
            <a:ext cx="5588000" cy="3492500"/>
          </a:xfrm>
          <a:prstGeom prst="rect">
            <a:avLst/>
          </a:prstGeom>
        </p:spPr>
      </p:pic>
      <p:pic>
        <p:nvPicPr>
          <p:cNvPr id="8" name="Picture 7" descr="A screenshot of a cellphone&#10;&#10;Description automatically generated">
            <a:extLst>
              <a:ext uri="{FF2B5EF4-FFF2-40B4-BE49-F238E27FC236}">
                <a16:creationId xmlns:a16="http://schemas.microsoft.com/office/drawing/2014/main" id="{FF3A20EF-595B-D642-ABE6-31697EF238A8}"/>
              </a:ext>
            </a:extLst>
          </p:cNvPr>
          <p:cNvPicPr>
            <a:picLocks noChangeAspect="1"/>
          </p:cNvPicPr>
          <p:nvPr/>
        </p:nvPicPr>
        <p:blipFill>
          <a:blip r:embed="rId4"/>
          <a:stretch>
            <a:fillRect/>
          </a:stretch>
        </p:blipFill>
        <p:spPr>
          <a:xfrm>
            <a:off x="8870068" y="903737"/>
            <a:ext cx="2686450" cy="5050526"/>
          </a:xfrm>
          <a:prstGeom prst="rect">
            <a:avLst/>
          </a:prstGeom>
        </p:spPr>
      </p:pic>
    </p:spTree>
    <p:extLst>
      <p:ext uri="{BB962C8B-B14F-4D97-AF65-F5344CB8AC3E}">
        <p14:creationId xmlns:p14="http://schemas.microsoft.com/office/powerpoint/2010/main" val="834706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F90B36-5940-B34F-A8DC-8091C74DD8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2087" y="0"/>
            <a:ext cx="7567825" cy="6858000"/>
          </a:xfrm>
          <a:prstGeom prst="rect">
            <a:avLst/>
          </a:prstGeom>
        </p:spPr>
      </p:pic>
    </p:spTree>
    <p:extLst>
      <p:ext uri="{BB962C8B-B14F-4D97-AF65-F5344CB8AC3E}">
        <p14:creationId xmlns:p14="http://schemas.microsoft.com/office/powerpoint/2010/main" val="1957918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D9CAF8-8828-684A-A2DF-3D1FE70E76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467" y="1953097"/>
            <a:ext cx="5294716" cy="2951804"/>
          </a:xfrm>
          <a:prstGeom prst="rect">
            <a:avLst/>
          </a:prstGeom>
        </p:spPr>
      </p:pic>
      <p:cxnSp>
        <p:nvCxnSpPr>
          <p:cNvPr id="19" name="Straight Connector 1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C7D8E1E-0D1F-2F4B-A95F-476765BC70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3817" y="947103"/>
            <a:ext cx="5294715" cy="4963793"/>
          </a:xfrm>
          <a:prstGeom prst="rect">
            <a:avLst/>
          </a:prstGeom>
        </p:spPr>
      </p:pic>
    </p:spTree>
    <p:extLst>
      <p:ext uri="{BB962C8B-B14F-4D97-AF65-F5344CB8AC3E}">
        <p14:creationId xmlns:p14="http://schemas.microsoft.com/office/powerpoint/2010/main" val="793177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7699-A269-0942-AEED-CFF70465C1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4BD985-5601-AF4D-9393-592C5EF7D69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6102AFF-26DB-9248-BDBC-B7F9DC8A29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624" y="186935"/>
            <a:ext cx="11634787" cy="6484129"/>
          </a:xfrm>
          <a:prstGeom prst="rect">
            <a:avLst/>
          </a:prstGeom>
        </p:spPr>
      </p:pic>
    </p:spTree>
    <p:extLst>
      <p:ext uri="{BB962C8B-B14F-4D97-AF65-F5344CB8AC3E}">
        <p14:creationId xmlns:p14="http://schemas.microsoft.com/office/powerpoint/2010/main" val="177107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2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67FFB90-3CE1-E440-8769-A929BF3F10A4}"/>
              </a:ext>
            </a:extLst>
          </p:cNvPr>
          <p:cNvSpPr txBox="1"/>
          <p:nvPr/>
        </p:nvSpPr>
        <p:spPr>
          <a:xfrm>
            <a:off x="838199" y="253397"/>
            <a:ext cx="11002701" cy="127323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dirty="0">
                <a:solidFill>
                  <a:schemeClr val="tx1"/>
                </a:solidFill>
                <a:latin typeface="+mj-lt"/>
                <a:ea typeface="+mj-ea"/>
                <a:cs typeface="+mj-cs"/>
              </a:rPr>
              <a:t>Responses to COVID19 in Buddhist Communities of Contemporary China </a:t>
            </a:r>
            <a:br>
              <a:rPr lang="en-US" sz="2800" b="1" kern="1200" dirty="0">
                <a:solidFill>
                  <a:schemeClr val="tx1"/>
                </a:solidFill>
                <a:latin typeface="+mj-lt"/>
                <a:ea typeface="+mj-ea"/>
                <a:cs typeface="+mj-cs"/>
              </a:rPr>
            </a:br>
            <a:r>
              <a:rPr lang="en-US" b="1" kern="1200" dirty="0">
                <a:solidFill>
                  <a:schemeClr val="tx1"/>
                </a:solidFill>
                <a:latin typeface="+mj-lt"/>
                <a:ea typeface="+mj-ea"/>
                <a:cs typeface="+mj-cs"/>
              </a:rPr>
              <a:t>Preliminary Findings</a:t>
            </a:r>
          </a:p>
        </p:txBody>
      </p:sp>
      <p:sp>
        <p:nvSpPr>
          <p:cNvPr id="34" name="Rectangle 3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838200" y="2478024"/>
            <a:ext cx="10515600" cy="3694176"/>
          </a:xfrm>
        </p:spPr>
        <p:txBody>
          <a:bodyPr vert="horz" lIns="91440" tIns="45720" rIns="91440" bIns="45720" rtlCol="0">
            <a:normAutofit/>
          </a:bodyPr>
          <a:lstStyle/>
          <a:p>
            <a:r>
              <a:rPr lang="en-US" sz="2200" dirty="0"/>
              <a:t>Purpose: to provide teaching materials on Buddhism and COVID19</a:t>
            </a:r>
          </a:p>
          <a:p>
            <a:r>
              <a:rPr lang="en-US" sz="2200" dirty="0"/>
              <a:t>Sources: Websites, </a:t>
            </a:r>
            <a:r>
              <a:rPr lang="en-US" sz="2200"/>
              <a:t>Wechat</a:t>
            </a:r>
            <a:r>
              <a:rPr lang="en-US" sz="2200" dirty="0"/>
              <a:t>, Weibo, applications </a:t>
            </a:r>
          </a:p>
          <a:p>
            <a:r>
              <a:rPr lang="en-US" sz="2200" dirty="0"/>
              <a:t>Results: preliminary, not exhaustive at all; will continue to trace new developments</a:t>
            </a:r>
          </a:p>
          <a:p>
            <a:endParaRPr lang="en-US" sz="2200" dirty="0"/>
          </a:p>
          <a:p>
            <a:endParaRPr lang="en-US" sz="2200" dirty="0"/>
          </a:p>
          <a:p>
            <a:pPr lvl="1"/>
            <a:endParaRPr lang="en-US" sz="2200" dirty="0"/>
          </a:p>
        </p:txBody>
      </p:sp>
    </p:spTree>
    <p:extLst>
      <p:ext uri="{BB962C8B-B14F-4D97-AF65-F5344CB8AC3E}">
        <p14:creationId xmlns:p14="http://schemas.microsoft.com/office/powerpoint/2010/main" val="3733217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a:t>Buddhist responses to regulations and COVID-19</a:t>
            </a:r>
          </a:p>
          <a:p>
            <a:pPr lvl="1"/>
            <a:r>
              <a:rPr lang="en-US" sz="1900"/>
              <a:t>Lockdown from the public, social distancing, hygiene practices and health checks</a:t>
            </a:r>
          </a:p>
          <a:p>
            <a:pPr lvl="1"/>
            <a:r>
              <a:rPr lang="en-US" sz="1900"/>
              <a:t>Creation of online platforms for virtual practice and study</a:t>
            </a:r>
          </a:p>
          <a:p>
            <a:pPr lvl="1"/>
            <a:r>
              <a:rPr lang="en-US" sz="1900"/>
              <a:t>Online outreach to the laity (virtual teachings, virtual ritual assistance, online sutra-copying)</a:t>
            </a:r>
          </a:p>
          <a:p>
            <a:pPr lvl="1"/>
            <a:r>
              <a:rPr lang="en-US" sz="1900" b="1"/>
              <a:t>Donations made to the communities in need</a:t>
            </a:r>
          </a:p>
          <a:p>
            <a:pPr lvl="1"/>
            <a:r>
              <a:rPr lang="en-US" sz="1900"/>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3164697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store&#10;&#10;Description automatically generated">
            <a:extLst>
              <a:ext uri="{FF2B5EF4-FFF2-40B4-BE49-F238E27FC236}">
                <a16:creationId xmlns:a16="http://schemas.microsoft.com/office/drawing/2014/main" id="{3C52EB6B-32A0-9E44-90EA-E20B72DE41B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person sitting in front of a building&#10;&#10;Description automatically generated">
            <a:extLst>
              <a:ext uri="{FF2B5EF4-FFF2-40B4-BE49-F238E27FC236}">
                <a16:creationId xmlns:a16="http://schemas.microsoft.com/office/drawing/2014/main" id="{26DDD03A-186A-A648-B02C-C9F35A68B0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DA8A5CC-AD3E-3F42-98B6-681F79728354}"/>
              </a:ext>
            </a:extLst>
          </p:cNvPr>
          <p:cNvSpPr>
            <a:spLocks noGrp="1"/>
          </p:cNvSpPr>
          <p:nvPr>
            <p:ph idx="1"/>
          </p:nvPr>
        </p:nvSpPr>
        <p:spPr>
          <a:xfrm>
            <a:off x="448056" y="2512611"/>
            <a:ext cx="4832803" cy="3664351"/>
          </a:xfrm>
        </p:spPr>
        <p:txBody>
          <a:bodyPr>
            <a:normAutofit/>
          </a:bodyPr>
          <a:lstStyle/>
          <a:p>
            <a:r>
              <a:rPr lang="en-US" sz="2000" dirty="0"/>
              <a:t>As of March 25, 2020, Buddhist communities in Hubei alone have donated more than 23,000,000 Yuan (3.28 million USD) to the frontline.</a:t>
            </a:r>
          </a:p>
          <a:p>
            <a:r>
              <a:rPr lang="en-US" sz="2000" dirty="0"/>
              <a:t>Much more if counting Buddhist communities from all over the country, as well as donations coming in from abroad. </a:t>
            </a:r>
          </a:p>
        </p:txBody>
      </p:sp>
    </p:spTree>
    <p:extLst>
      <p:ext uri="{BB962C8B-B14F-4D97-AF65-F5344CB8AC3E}">
        <p14:creationId xmlns:p14="http://schemas.microsoft.com/office/powerpoint/2010/main" val="1718136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a:t>Buddhist responses to regulations and COVID-19</a:t>
            </a:r>
          </a:p>
          <a:p>
            <a:pPr lvl="1"/>
            <a:r>
              <a:rPr lang="en-US" sz="1900"/>
              <a:t>Lockdown from the public, social distancing, hygiene practices and health checks</a:t>
            </a:r>
          </a:p>
          <a:p>
            <a:pPr lvl="1"/>
            <a:r>
              <a:rPr lang="en-US" sz="1900"/>
              <a:t>Creation of online platforms for virtual practice and study</a:t>
            </a:r>
          </a:p>
          <a:p>
            <a:pPr lvl="1"/>
            <a:r>
              <a:rPr lang="en-US" sz="1900"/>
              <a:t>Online outreach to the laity (virtual teachings, virtual ritual assistance, online sutra-copying)</a:t>
            </a:r>
          </a:p>
          <a:p>
            <a:pPr lvl="1"/>
            <a:r>
              <a:rPr lang="en-US" sz="1900"/>
              <a:t>Donations made to the communities in need</a:t>
            </a:r>
          </a:p>
          <a:p>
            <a:pPr lvl="1"/>
            <a:r>
              <a:rPr lang="en-US" sz="1900" b="1"/>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1587251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orse that is standing in the grass&#10;&#10;Description automatically generated">
            <a:extLst>
              <a:ext uri="{FF2B5EF4-FFF2-40B4-BE49-F238E27FC236}">
                <a16:creationId xmlns:a16="http://schemas.microsoft.com/office/drawing/2014/main" id="{A23F3FE6-81A7-664C-B6D4-A35D6EBFA9CE}"/>
              </a:ext>
            </a:extLst>
          </p:cNvPr>
          <p:cNvPicPr>
            <a:picLocks noChangeAspect="1"/>
          </p:cNvPicPr>
          <p:nvPr/>
        </p:nvPicPr>
        <p:blipFill>
          <a:blip r:embed="rId2"/>
          <a:stretch>
            <a:fillRect/>
          </a:stretch>
        </p:blipFill>
        <p:spPr>
          <a:xfrm>
            <a:off x="1221852" y="382658"/>
            <a:ext cx="9748295" cy="6092684"/>
          </a:xfrm>
          <a:prstGeom prst="rect">
            <a:avLst/>
          </a:prstGeom>
        </p:spPr>
      </p:pic>
    </p:spTree>
    <p:extLst>
      <p:ext uri="{BB962C8B-B14F-4D97-AF65-F5344CB8AC3E}">
        <p14:creationId xmlns:p14="http://schemas.microsoft.com/office/powerpoint/2010/main" val="2805507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2F55A00-BF59-0E4D-8665-C66188A46D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97853" y="643466"/>
            <a:ext cx="3385944"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044FFA-2D43-E442-8E0F-C0E9D7F559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87633" y="643467"/>
            <a:ext cx="3427083" cy="5571066"/>
          </a:xfrm>
          <a:prstGeom prst="rect">
            <a:avLst/>
          </a:prstGeom>
        </p:spPr>
      </p:pic>
    </p:spTree>
    <p:extLst>
      <p:ext uri="{BB962C8B-B14F-4D97-AF65-F5344CB8AC3E}">
        <p14:creationId xmlns:p14="http://schemas.microsoft.com/office/powerpoint/2010/main" val="1476448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a:t>Buddhist responses to regulations and COVID-19</a:t>
            </a:r>
          </a:p>
          <a:p>
            <a:pPr lvl="1"/>
            <a:r>
              <a:rPr lang="en-US" sz="1900"/>
              <a:t>Lockdown from the public, social distancing, hygiene practices and health checks</a:t>
            </a:r>
          </a:p>
          <a:p>
            <a:pPr lvl="1"/>
            <a:r>
              <a:rPr lang="en-US" sz="1900"/>
              <a:t>Creation of online platforms for virtual practice and study</a:t>
            </a:r>
          </a:p>
          <a:p>
            <a:pPr lvl="1"/>
            <a:r>
              <a:rPr lang="en-US" sz="1900"/>
              <a:t>Online outreach to the laity (virtual teachings, virtual ritual assistance, online sutra-copying)</a:t>
            </a:r>
          </a:p>
          <a:p>
            <a:pPr lvl="1"/>
            <a:r>
              <a:rPr lang="en-US" sz="1900"/>
              <a:t>Donations made to the communities in need</a:t>
            </a:r>
          </a:p>
          <a:p>
            <a:pPr lvl="1"/>
            <a:r>
              <a:rPr lang="en-US" sz="1900"/>
              <a:t>Alternative ways to raise money and to be self-sustaining (monastic agriculture)</a:t>
            </a:r>
          </a:p>
          <a:p>
            <a:pPr lvl="1"/>
            <a:r>
              <a:rPr lang="en-US" sz="1900" b="1"/>
              <a:t>Promotion and use of Chinese traditional medicine (CTM) for COVID-19 treatment and prevention (herbal medicine and </a:t>
            </a:r>
            <a:r>
              <a:rPr lang="en-US" sz="1900" b="1" i="1"/>
              <a:t>qigong</a:t>
            </a:r>
            <a:r>
              <a:rPr lang="en-US" sz="1900" b="1"/>
              <a:t>)</a:t>
            </a:r>
          </a:p>
          <a:p>
            <a:pPr lvl="1"/>
            <a:r>
              <a:rPr lang="en-US" sz="1900"/>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243620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109B79-D58B-4C4C-AB34-7DBE9026B6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0500" y="190500"/>
            <a:ext cx="9271000" cy="6477000"/>
          </a:xfrm>
          <a:prstGeom prst="rect">
            <a:avLst/>
          </a:prstGeom>
        </p:spPr>
      </p:pic>
    </p:spTree>
    <p:extLst>
      <p:ext uri="{BB962C8B-B14F-4D97-AF65-F5344CB8AC3E}">
        <p14:creationId xmlns:p14="http://schemas.microsoft.com/office/powerpoint/2010/main" val="1497358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A0ADB-C39E-474F-B918-AA1DDF0EE9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2000" y="571500"/>
            <a:ext cx="5588000" cy="5715000"/>
          </a:xfrm>
          <a:prstGeom prst="rect">
            <a:avLst/>
          </a:prstGeom>
        </p:spPr>
      </p:pic>
    </p:spTree>
    <p:extLst>
      <p:ext uri="{BB962C8B-B14F-4D97-AF65-F5344CB8AC3E}">
        <p14:creationId xmlns:p14="http://schemas.microsoft.com/office/powerpoint/2010/main" val="3596268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273E2555-AD00-E749-B48D-AB7B3DC0242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932766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a:t>Buddhist responses to regulations and COVID-19</a:t>
            </a:r>
          </a:p>
          <a:p>
            <a:pPr lvl="1"/>
            <a:r>
              <a:rPr lang="en-US" sz="1900"/>
              <a:t>Lockdown from the public, social distancing, hygiene practices and health checks</a:t>
            </a:r>
          </a:p>
          <a:p>
            <a:pPr lvl="1"/>
            <a:r>
              <a:rPr lang="en-US" sz="1900"/>
              <a:t>Creation of online platforms for virtual practice and study</a:t>
            </a:r>
          </a:p>
          <a:p>
            <a:pPr lvl="1"/>
            <a:r>
              <a:rPr lang="en-US" sz="1900"/>
              <a:t>Online outreach to the laity (virtual teachings, virtual ritual assistance, online sutra-copying)</a:t>
            </a:r>
          </a:p>
          <a:p>
            <a:pPr lvl="1"/>
            <a:r>
              <a:rPr lang="en-US" sz="1900"/>
              <a:t>Donations made to the communities in need</a:t>
            </a:r>
          </a:p>
          <a:p>
            <a:pPr lvl="1"/>
            <a:r>
              <a:rPr lang="en-US" sz="1900"/>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b="1"/>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83050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Rectangle 3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34" name="Rectangle 3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a:t>Buddhist responses to regulations and COVID-19</a:t>
            </a:r>
          </a:p>
          <a:p>
            <a:pPr lvl="1"/>
            <a:r>
              <a:rPr lang="en-US" sz="1900"/>
              <a:t>Lockdown from the public, social distancing, hygiene practices and health checks</a:t>
            </a:r>
          </a:p>
          <a:p>
            <a:pPr lvl="1"/>
            <a:r>
              <a:rPr lang="en-US" sz="1900"/>
              <a:t>Creation of online platforms for virtual practice and study</a:t>
            </a:r>
          </a:p>
          <a:p>
            <a:pPr lvl="1"/>
            <a:r>
              <a:rPr lang="en-US" sz="1900"/>
              <a:t>Online outreach to the laity (virtual teachings, virtual ritual assistance, online sutra-copying)</a:t>
            </a:r>
          </a:p>
          <a:p>
            <a:pPr lvl="1"/>
            <a:r>
              <a:rPr lang="en-US" sz="1900"/>
              <a:t>Donations made to the communities in need</a:t>
            </a:r>
          </a:p>
          <a:p>
            <a:pPr lvl="1"/>
            <a:r>
              <a:rPr lang="en-US" sz="1900"/>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135625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EEF22E7-C7EB-4303-91B7-B38A2A46C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734DE0-4F24-DC41-A0DF-6B74B78F1C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00075" y="963615"/>
            <a:ext cx="7643813" cy="5276327"/>
          </a:xfrm>
          <a:prstGeom prst="rect">
            <a:avLst/>
          </a:prstGeom>
        </p:spPr>
      </p:pic>
      <p:sp>
        <p:nvSpPr>
          <p:cNvPr id="3" name="Content Placeholder 2">
            <a:extLst>
              <a:ext uri="{FF2B5EF4-FFF2-40B4-BE49-F238E27FC236}">
                <a16:creationId xmlns:a16="http://schemas.microsoft.com/office/drawing/2014/main" id="{81ED1EDF-F5B9-7444-BE60-F8DCF78495A6}"/>
              </a:ext>
            </a:extLst>
          </p:cNvPr>
          <p:cNvSpPr>
            <a:spLocks noGrp="1"/>
          </p:cNvSpPr>
          <p:nvPr>
            <p:ph idx="1"/>
          </p:nvPr>
        </p:nvSpPr>
        <p:spPr>
          <a:xfrm>
            <a:off x="6860381" y="1763715"/>
            <a:ext cx="3967165" cy="4270371"/>
          </a:xfrm>
        </p:spPr>
        <p:txBody>
          <a:bodyPr>
            <a:normAutofit/>
          </a:bodyPr>
          <a:lstStyle/>
          <a:p>
            <a:pPr marL="0" indent="0">
              <a:buNone/>
            </a:pPr>
            <a:r>
              <a:rPr lang="zh-CN" altLang="en-US" sz="2000" dirty="0"/>
              <a:t>宽平法师</a:t>
            </a:r>
            <a:endParaRPr lang="en-US" sz="2000" dirty="0"/>
          </a:p>
        </p:txBody>
      </p:sp>
    </p:spTree>
    <p:extLst>
      <p:ext uri="{BB962C8B-B14F-4D97-AF65-F5344CB8AC3E}">
        <p14:creationId xmlns:p14="http://schemas.microsoft.com/office/powerpoint/2010/main" val="1687677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a:t>Buddhist responses to regulations and COVID-19</a:t>
            </a:r>
          </a:p>
          <a:p>
            <a:pPr lvl="1"/>
            <a:r>
              <a:rPr lang="en-US" sz="1900"/>
              <a:t>Lockdown from the public, social distancing, hygiene practices and health checks</a:t>
            </a:r>
          </a:p>
          <a:p>
            <a:pPr lvl="1"/>
            <a:r>
              <a:rPr lang="en-US" sz="1900"/>
              <a:t>Creation of online platforms for virtual practice and study</a:t>
            </a:r>
          </a:p>
          <a:p>
            <a:pPr lvl="1"/>
            <a:r>
              <a:rPr lang="en-US" sz="1900"/>
              <a:t>Online outreach to the laity (virtual teachings, virtual ritual assistance, online sutra-copying)</a:t>
            </a:r>
          </a:p>
          <a:p>
            <a:pPr lvl="1"/>
            <a:r>
              <a:rPr lang="en-US" sz="1900"/>
              <a:t>Donations made to the communities in need</a:t>
            </a:r>
          </a:p>
          <a:p>
            <a:pPr lvl="1"/>
            <a:r>
              <a:rPr lang="en-US" sz="1900"/>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a:t>Sharing of personal experiences </a:t>
            </a:r>
          </a:p>
          <a:p>
            <a:pPr lvl="1"/>
            <a:r>
              <a:rPr lang="en-US" sz="1900" b="1"/>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3704033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3A2AD-5555-4C40-8EF5-329706009FDB}"/>
              </a:ext>
            </a:extLst>
          </p:cNvPr>
          <p:cNvSpPr>
            <a:spLocks noGrp="1"/>
          </p:cNvSpPr>
          <p:nvPr>
            <p:ph type="title"/>
          </p:nvPr>
        </p:nvSpPr>
        <p:spPr>
          <a:xfrm>
            <a:off x="648929" y="557190"/>
            <a:ext cx="5181510" cy="1671569"/>
          </a:xfrm>
        </p:spPr>
        <p:txBody>
          <a:bodyPr>
            <a:normAutofit/>
          </a:bodyPr>
          <a:lstStyle/>
          <a:p>
            <a:r>
              <a:rPr lang="en-US" altLang="zh-CN" sz="3700" b="1"/>
              <a:t>Venerable Benxing on Buddhism in the Post-COVID19 Age:</a:t>
            </a:r>
            <a:endParaRPr lang="en-US" sz="3700"/>
          </a:p>
        </p:txBody>
      </p:sp>
      <p:sp>
        <p:nvSpPr>
          <p:cNvPr id="3" name="Content Placeholder 2">
            <a:extLst>
              <a:ext uri="{FF2B5EF4-FFF2-40B4-BE49-F238E27FC236}">
                <a16:creationId xmlns:a16="http://schemas.microsoft.com/office/drawing/2014/main" id="{275E3AAA-6FED-044E-B8B6-29F8BDD328DF}"/>
              </a:ext>
            </a:extLst>
          </p:cNvPr>
          <p:cNvSpPr>
            <a:spLocks noGrp="1"/>
          </p:cNvSpPr>
          <p:nvPr>
            <p:ph idx="1"/>
          </p:nvPr>
        </p:nvSpPr>
        <p:spPr>
          <a:xfrm>
            <a:off x="648930" y="2406650"/>
            <a:ext cx="5181508" cy="3722438"/>
          </a:xfrm>
        </p:spPr>
        <p:txBody>
          <a:bodyPr>
            <a:normAutofit fontScale="92500" lnSpcReduction="10000"/>
          </a:bodyPr>
          <a:lstStyle/>
          <a:p>
            <a:pPr marL="0" indent="0">
              <a:buNone/>
            </a:pPr>
            <a:r>
              <a:rPr lang="en-US" altLang="zh-CN" sz="1900" dirty="0"/>
              <a:t>In the post-COVID19 age, Buddhists should:</a:t>
            </a:r>
          </a:p>
          <a:p>
            <a:r>
              <a:rPr lang="en-US" altLang="zh-CN" sz="1900" dirty="0"/>
              <a:t>Reflect on karma and our relationship with the animal world </a:t>
            </a:r>
          </a:p>
          <a:p>
            <a:r>
              <a:rPr lang="en-US" altLang="zh-CN" sz="1900" dirty="0"/>
              <a:t>“Protect life; care for minds” </a:t>
            </a:r>
          </a:p>
          <a:p>
            <a:r>
              <a:rPr lang="en-US" altLang="zh-CN" sz="1900" dirty="0"/>
              <a:t>“Take up social responsibilities; strengthen Buddhism”</a:t>
            </a:r>
          </a:p>
          <a:p>
            <a:r>
              <a:rPr lang="en-US" altLang="zh-CN" sz="1900" dirty="0"/>
              <a:t>“Love our country and our religion”</a:t>
            </a:r>
          </a:p>
          <a:p>
            <a:r>
              <a:rPr lang="en-US" altLang="zh-CN" sz="1900" dirty="0"/>
              <a:t>“Take up responsibility in the affairs of the world”</a:t>
            </a:r>
          </a:p>
          <a:p>
            <a:r>
              <a:rPr lang="en-US" altLang="zh-CN" sz="1900" dirty="0"/>
              <a:t>“Enhance the traditions of Buddhist agriculture, academic research, and community outreach; co-operate with government bodies of all levels in serving the public to get through this epidemic."</a:t>
            </a:r>
          </a:p>
          <a:p>
            <a:pPr marL="0" indent="0">
              <a:buNone/>
            </a:pPr>
            <a:endParaRPr lang="en-US" sz="1900" dirty="0"/>
          </a:p>
        </p:txBody>
      </p:sp>
      <p:pic>
        <p:nvPicPr>
          <p:cNvPr id="4" name="Picture 3">
            <a:extLst>
              <a:ext uri="{FF2B5EF4-FFF2-40B4-BE49-F238E27FC236}">
                <a16:creationId xmlns:a16="http://schemas.microsoft.com/office/drawing/2014/main" id="{4276F76C-2E20-9A46-B395-37F17EB947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89155" y="10"/>
            <a:ext cx="6002844" cy="6857990"/>
          </a:xfrm>
          <a:prstGeom prst="rect">
            <a:avLst/>
          </a:prstGeom>
          <a:effectLst/>
        </p:spPr>
      </p:pic>
    </p:spTree>
    <p:extLst>
      <p:ext uri="{BB962C8B-B14F-4D97-AF65-F5344CB8AC3E}">
        <p14:creationId xmlns:p14="http://schemas.microsoft.com/office/powerpoint/2010/main" val="3051167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b="1"/>
              <a:t>Government regulations on Buddhist sites in response to COVID-19 </a:t>
            </a:r>
          </a:p>
          <a:p>
            <a:r>
              <a:rPr lang="en-US" sz="1900"/>
              <a:t>Buddhist responses to regulations and COVID-19</a:t>
            </a:r>
          </a:p>
          <a:p>
            <a:pPr lvl="1"/>
            <a:r>
              <a:rPr lang="en-US" sz="1900"/>
              <a:t>Lockdown from the public, social distancing, hygiene practices and health checks</a:t>
            </a:r>
          </a:p>
          <a:p>
            <a:pPr lvl="1"/>
            <a:r>
              <a:rPr lang="en-US" sz="1900"/>
              <a:t>Creation of online platforms for virtual practice and study</a:t>
            </a:r>
          </a:p>
          <a:p>
            <a:pPr lvl="1"/>
            <a:r>
              <a:rPr lang="en-US" sz="1900"/>
              <a:t>Online outreach to the laity (virtual teachings, virtual ritual assistance, online sutra-copying)</a:t>
            </a:r>
          </a:p>
          <a:p>
            <a:pPr lvl="1"/>
            <a:r>
              <a:rPr lang="en-US" sz="1900"/>
              <a:t>Donations made to the communities in need</a:t>
            </a:r>
          </a:p>
          <a:p>
            <a:pPr lvl="1"/>
            <a:r>
              <a:rPr lang="en-US" sz="1900"/>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911840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C120-DCCC-814F-BC00-0F2693E775C8}"/>
              </a:ext>
            </a:extLst>
          </p:cNvPr>
          <p:cNvSpPr>
            <a:spLocks noGrp="1"/>
          </p:cNvSpPr>
          <p:nvPr>
            <p:ph type="title"/>
          </p:nvPr>
        </p:nvSpPr>
        <p:spPr>
          <a:xfrm>
            <a:off x="4965430" y="629268"/>
            <a:ext cx="6586491" cy="1286160"/>
          </a:xfrm>
        </p:spPr>
        <p:txBody>
          <a:bodyPr anchor="b">
            <a:normAutofit/>
          </a:bodyPr>
          <a:lstStyle/>
          <a:p>
            <a:r>
              <a:rPr lang="en-US" sz="2800"/>
              <a:t>Buddhist Association of China: Guidance on Halting Related (Religious) Activities During the Epidemic (Jan 29,  2020)</a:t>
            </a:r>
          </a:p>
        </p:txBody>
      </p:sp>
      <p:sp>
        <p:nvSpPr>
          <p:cNvPr id="3" name="Content Placeholder 2">
            <a:extLst>
              <a:ext uri="{FF2B5EF4-FFF2-40B4-BE49-F238E27FC236}">
                <a16:creationId xmlns:a16="http://schemas.microsoft.com/office/drawing/2014/main" id="{EB56A675-FE3B-C549-9038-4E827281E198}"/>
              </a:ext>
            </a:extLst>
          </p:cNvPr>
          <p:cNvSpPr>
            <a:spLocks noGrp="1"/>
          </p:cNvSpPr>
          <p:nvPr>
            <p:ph idx="1"/>
          </p:nvPr>
        </p:nvSpPr>
        <p:spPr>
          <a:xfrm>
            <a:off x="4965431" y="2438400"/>
            <a:ext cx="6586489" cy="3785419"/>
          </a:xfrm>
        </p:spPr>
        <p:txBody>
          <a:bodyPr>
            <a:normAutofit/>
          </a:bodyPr>
          <a:lstStyle/>
          <a:p>
            <a:pPr marL="514350" indent="-514350" fontAlgn="base">
              <a:buFont typeface="+mj-lt"/>
              <a:buAutoNum type="arabicPeriod"/>
            </a:pPr>
            <a:r>
              <a:rPr lang="en-US" altLang="zh-CN" sz="1700" b="1" dirty="0"/>
              <a:t>Temporary closure to the public.</a:t>
            </a:r>
            <a:r>
              <a:rPr lang="en-US" altLang="zh-CN" sz="1700" dirty="0"/>
              <a:t> Permanent monastic residence encouraged to focus on self-cultivation, sutra chanting and making merit. </a:t>
            </a:r>
            <a:endParaRPr lang="zh-CN" altLang="en-US" sz="1700" dirty="0"/>
          </a:p>
          <a:p>
            <a:pPr marL="514350" indent="-514350" fontAlgn="base">
              <a:buFont typeface="+mj-lt"/>
              <a:buAutoNum type="arabicPeriod"/>
            </a:pPr>
            <a:r>
              <a:rPr lang="en-US" altLang="zh-CN" sz="1700" b="1" dirty="0"/>
              <a:t>Social distancing</a:t>
            </a:r>
            <a:r>
              <a:rPr lang="en-US" altLang="zh-CN" sz="1700" dirty="0"/>
              <a:t>. All group religious activities must stop. Activities that require group gatherings, such as classes, meals, and meetings should be carried out with caution. </a:t>
            </a:r>
          </a:p>
          <a:p>
            <a:pPr marL="514350" indent="-514350" fontAlgn="base">
              <a:buFont typeface="+mj-lt"/>
              <a:buAutoNum type="arabicPeriod"/>
            </a:pPr>
            <a:r>
              <a:rPr lang="en-US" altLang="zh-CN" sz="1700" b="1" dirty="0"/>
              <a:t>Avoid unnecessary travel.</a:t>
            </a:r>
            <a:r>
              <a:rPr lang="en-US" altLang="zh-CN" sz="1700" dirty="0"/>
              <a:t> Field trips and temple visits are discouraged. Those who have already left their home temple should follow local orders and stay put. Those who have returned must be observed under quarantine. </a:t>
            </a:r>
          </a:p>
          <a:p>
            <a:pPr marL="514350" indent="-514350" fontAlgn="base">
              <a:buFont typeface="+mj-lt"/>
              <a:buAutoNum type="arabicPeriod"/>
            </a:pPr>
            <a:r>
              <a:rPr lang="en-US" sz="1700" b="1" dirty="0"/>
              <a:t>Self-cultivation</a:t>
            </a:r>
            <a:r>
              <a:rPr lang="en-US" sz="1700" dirty="0"/>
              <a:t>. During the epidemic, disciples of the Buddha should calm their bodies and minds and be diligent in their trainings. </a:t>
            </a:r>
          </a:p>
        </p:txBody>
      </p:sp>
      <p:pic>
        <p:nvPicPr>
          <p:cNvPr id="5" name="Picture 4">
            <a:extLst>
              <a:ext uri="{FF2B5EF4-FFF2-40B4-BE49-F238E27FC236}">
                <a16:creationId xmlns:a16="http://schemas.microsoft.com/office/drawing/2014/main" id="{1D4E5043-9C6D-D64F-80F6-91793A15BF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AC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665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4FAEC6-3CE6-CB42-BCCD-58918EC1DEF9}"/>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Table of Contents: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B1E5596-408A-864A-A9CE-4687F33CFF91}"/>
              </a:ext>
            </a:extLst>
          </p:cNvPr>
          <p:cNvSpPr>
            <a:spLocks noGrp="1"/>
          </p:cNvSpPr>
          <p:nvPr>
            <p:ph idx="1"/>
          </p:nvPr>
        </p:nvSpPr>
        <p:spPr>
          <a:xfrm>
            <a:off x="1115568" y="2481943"/>
            <a:ext cx="10168128" cy="3695020"/>
          </a:xfrm>
        </p:spPr>
        <p:txBody>
          <a:bodyPr vert="horz" lIns="91440" tIns="45720" rIns="91440" bIns="45720" rtlCol="0">
            <a:normAutofit/>
          </a:bodyPr>
          <a:lstStyle/>
          <a:p>
            <a:r>
              <a:rPr lang="en-US" sz="1900"/>
              <a:t>Government regulations on Buddhist sites in response to COVID-19 </a:t>
            </a:r>
          </a:p>
          <a:p>
            <a:r>
              <a:rPr lang="en-US" sz="1900" b="1"/>
              <a:t>Buddhist responses to regulations and COVID-19</a:t>
            </a:r>
          </a:p>
          <a:p>
            <a:pPr lvl="1"/>
            <a:r>
              <a:rPr lang="en-US" sz="1900" b="1"/>
              <a:t>Lockdown from the public, social distancing, hygiene practices and health checks</a:t>
            </a:r>
          </a:p>
          <a:p>
            <a:pPr lvl="1"/>
            <a:r>
              <a:rPr lang="en-US" sz="1900"/>
              <a:t>Creation of online platforms for virtual practice and study</a:t>
            </a:r>
          </a:p>
          <a:p>
            <a:pPr lvl="1"/>
            <a:r>
              <a:rPr lang="en-US" sz="1900"/>
              <a:t>Online outreach to the laity (virtual teachings, virtual ritual assistance, online sutra-copying)</a:t>
            </a:r>
          </a:p>
          <a:p>
            <a:pPr lvl="1"/>
            <a:r>
              <a:rPr lang="en-US" sz="1900"/>
              <a:t>Donations made to the communities in need</a:t>
            </a:r>
          </a:p>
          <a:p>
            <a:pPr lvl="1"/>
            <a:r>
              <a:rPr lang="en-US" sz="1900"/>
              <a:t>Alternative ways to raise money and to be self-sustaining (monastic agriculture)</a:t>
            </a:r>
          </a:p>
          <a:p>
            <a:pPr lvl="1"/>
            <a:r>
              <a:rPr lang="en-US" sz="1900"/>
              <a:t>Promotion and use of Chinese traditional medicine (CTM) for COVID-19 treatment and prevention (herbal medicine and </a:t>
            </a:r>
            <a:r>
              <a:rPr lang="en-US" sz="1900" i="1"/>
              <a:t>qigong</a:t>
            </a:r>
            <a:r>
              <a:rPr lang="en-US" sz="1900"/>
              <a:t>)</a:t>
            </a:r>
          </a:p>
          <a:p>
            <a:pPr lvl="1"/>
            <a:r>
              <a:rPr lang="en-US" sz="1900"/>
              <a:t>Sharing of personal experiences </a:t>
            </a:r>
          </a:p>
          <a:p>
            <a:pPr lvl="1"/>
            <a:r>
              <a:rPr lang="en-US" sz="1900"/>
              <a:t>Understanding the virus from doctrinal points of view and promoting vegetarianism</a:t>
            </a:r>
          </a:p>
          <a:p>
            <a:pPr lvl="1"/>
            <a:endParaRPr lang="en-US" sz="1900"/>
          </a:p>
          <a:p>
            <a:pPr lvl="1"/>
            <a:endParaRPr lang="en-US" sz="1900"/>
          </a:p>
        </p:txBody>
      </p:sp>
    </p:spTree>
    <p:extLst>
      <p:ext uri="{BB962C8B-B14F-4D97-AF65-F5344CB8AC3E}">
        <p14:creationId xmlns:p14="http://schemas.microsoft.com/office/powerpoint/2010/main" val="296024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in a room&#10;&#10;Description automatically generated">
            <a:extLst>
              <a:ext uri="{FF2B5EF4-FFF2-40B4-BE49-F238E27FC236}">
                <a16:creationId xmlns:a16="http://schemas.microsoft.com/office/drawing/2014/main" id="{50FE3B38-E5A5-904C-8D27-5508BA7D5F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643467" y="643467"/>
            <a:ext cx="5372099" cy="5571066"/>
          </a:xfrm>
          <a:prstGeom prst="rect">
            <a:avLst/>
          </a:prstGeom>
        </p:spPr>
      </p:pic>
      <p:pic>
        <p:nvPicPr>
          <p:cNvPr id="5" name="Picture 4" descr="A person that is standing in the street&#10;&#10;Description automatically generated">
            <a:extLst>
              <a:ext uri="{FF2B5EF4-FFF2-40B4-BE49-F238E27FC236}">
                <a16:creationId xmlns:a16="http://schemas.microsoft.com/office/drawing/2014/main" id="{CC71F263-CE38-B94F-8746-1A135E5A95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176432" y="643467"/>
            <a:ext cx="5372100" cy="5571066"/>
          </a:xfrm>
          <a:prstGeom prst="rect">
            <a:avLst/>
          </a:prstGeom>
        </p:spPr>
      </p:pic>
    </p:spTree>
    <p:extLst>
      <p:ext uri="{BB962C8B-B14F-4D97-AF65-F5344CB8AC3E}">
        <p14:creationId xmlns:p14="http://schemas.microsoft.com/office/powerpoint/2010/main" val="2381391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D325C272-CFA3-D640-9F14-A36A376C68E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842826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F321A6-A5A3-9446-B03F-097439D7E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4850" y="1104900"/>
            <a:ext cx="8242300" cy="4648200"/>
          </a:xfrm>
          <a:prstGeom prst="rect">
            <a:avLst/>
          </a:prstGeom>
        </p:spPr>
      </p:pic>
      <p:pic>
        <p:nvPicPr>
          <p:cNvPr id="5" name="Picture 4">
            <a:extLst>
              <a:ext uri="{FF2B5EF4-FFF2-40B4-BE49-F238E27FC236}">
                <a16:creationId xmlns:a16="http://schemas.microsoft.com/office/drawing/2014/main" id="{31176D64-6987-194A-B3CB-EB86354595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7550" y="666750"/>
            <a:ext cx="8216900" cy="5524500"/>
          </a:xfrm>
          <a:prstGeom prst="rect">
            <a:avLst/>
          </a:prstGeom>
        </p:spPr>
      </p:pic>
    </p:spTree>
    <p:extLst>
      <p:ext uri="{BB962C8B-B14F-4D97-AF65-F5344CB8AC3E}">
        <p14:creationId xmlns:p14="http://schemas.microsoft.com/office/powerpoint/2010/main" val="1959699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1566</Words>
  <Application>Microsoft Macintosh PowerPoint</Application>
  <PresentationFormat>Widescreen</PresentationFormat>
  <Paragraphs>140</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Responses to COVID19 in Buddhist Communities of Contemporary China  Preliminary Findings</vt:lpstr>
      <vt:lpstr>PowerPoint Presentation</vt:lpstr>
      <vt:lpstr>PowerPoint Presentation</vt:lpstr>
      <vt:lpstr>PowerPoint Presentation</vt:lpstr>
      <vt:lpstr>Buddhist Association of China: Guidance on Halting Related (Religious) Activities During the Epidemic (Jan 29,  2020)</vt:lpstr>
      <vt:lpstr>PowerPoint Presentation</vt:lpstr>
      <vt:lpstr>PowerPoint Presentation</vt:lpstr>
      <vt:lpstr>PowerPoint Presentation</vt:lpstr>
      <vt:lpstr>PowerPoint Presentation</vt:lpstr>
      <vt:lpstr>PowerPoint Presentation</vt:lpstr>
      <vt:lpstr>Buddhist Association of China: Guidance on “Continued Learning” for Buddhist Studies Colleges during the Epidemic (Feb 20,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Venerable Benxing on Buddhism in the Post-COVID19 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Responses to COVID19 in Buddhist Communities of Contemporary China  Preliminary Findings</dc:title>
  <dc:creator>Daigengna Duoer</dc:creator>
  <cp:lastModifiedBy>Daigengna Duoer</cp:lastModifiedBy>
  <cp:revision>5</cp:revision>
  <dcterms:created xsi:type="dcterms:W3CDTF">2020-07-08T13:56:10Z</dcterms:created>
  <dcterms:modified xsi:type="dcterms:W3CDTF">2020-07-08T20:04:24Z</dcterms:modified>
</cp:coreProperties>
</file>